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1458"/>
    <p:restoredTop sz="84227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총기계원이 </a:t>
            </a:r>
            <a:r>
              <a:rPr lang="en-US" altLang="ko-KR"/>
              <a:t>wallet</a:t>
            </a:r>
            <a:r>
              <a:rPr lang="ko-KR" altLang="en-US"/>
              <a:t>의 키를 이용해서 총기교체 요청을 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transaction</a:t>
            </a:r>
            <a:r>
              <a:rPr lang="ko-KR" altLang="en-US"/>
              <a:t>이 생성되고 </a:t>
            </a:r>
            <a:r>
              <a:rPr lang="en-US" altLang="ko-KR"/>
              <a:t>gateway</a:t>
            </a:r>
            <a:r>
              <a:rPr lang="ko-KR" altLang="en-US"/>
              <a:t>에서 각</a:t>
            </a:r>
            <a:r>
              <a:rPr lang="en-US" altLang="ko-KR"/>
              <a:t> peer</a:t>
            </a:r>
            <a:r>
              <a:rPr lang="ko-KR" altLang="en-US"/>
              <a:t>들에게 이러한 정보가 들어왔다는 사실을 알립니다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 후 </a:t>
            </a:r>
            <a:r>
              <a:rPr lang="en-US" altLang="ko-KR"/>
              <a:t>ordering</a:t>
            </a:r>
            <a:r>
              <a:rPr lang="ko-KR" altLang="en-US"/>
              <a:t>을 통해 각각의 </a:t>
            </a:r>
            <a:r>
              <a:rPr lang="en-US" altLang="ko-KR"/>
              <a:t>peer</a:t>
            </a:r>
            <a:r>
              <a:rPr lang="ko-KR" altLang="en-US"/>
              <a:t>들에게서 데이터의 무결성을 검증받은 후</a:t>
            </a:r>
            <a:r>
              <a:rPr lang="en-US" altLang="ko-KR"/>
              <a:t>,</a:t>
            </a:r>
            <a:r>
              <a:rPr lang="ko-KR" altLang="en-US"/>
              <a:t> 해당 </a:t>
            </a:r>
            <a:r>
              <a:rPr lang="en-US" altLang="ko-KR"/>
              <a:t>transaction</a:t>
            </a:r>
            <a:r>
              <a:rPr lang="ko-KR" altLang="en-US"/>
              <a:t>이 </a:t>
            </a:r>
            <a:r>
              <a:rPr lang="en-US" altLang="ko-KR"/>
              <a:t>block</a:t>
            </a:r>
            <a:r>
              <a:rPr lang="ko-KR" altLang="en-US"/>
              <a:t>으로 추가되고 모든 </a:t>
            </a:r>
            <a:r>
              <a:rPr lang="en-US" altLang="ko-KR"/>
              <a:t>peer</a:t>
            </a:r>
            <a:r>
              <a:rPr lang="ko-KR" altLang="en-US"/>
              <a:t>에게 블럭이 추가되었다는 사실을 알리는 방식으로 </a:t>
            </a:r>
            <a:r>
              <a:rPr lang="en-US" altLang="ko-KR"/>
              <a:t>hyperledger-fabric</a:t>
            </a:r>
            <a:r>
              <a:rPr lang="ko-KR" altLang="en-US"/>
              <a:t>이 작동합니다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오늘날 군대에서는 수령받아야할 물자를 수령받지 못했을 경우</a:t>
            </a:r>
            <a:r>
              <a:rPr lang="en-US" altLang="ko-KR"/>
              <a:t>,</a:t>
            </a:r>
            <a:r>
              <a:rPr lang="ko-KR" altLang="en-US"/>
              <a:t> 상급부대 어디선가 누락되었을 것이라고 예측만 할 뿐</a:t>
            </a:r>
            <a:r>
              <a:rPr lang="en-US" altLang="ko-KR"/>
              <a:t>,</a:t>
            </a:r>
            <a:r>
              <a:rPr lang="ko-KR" altLang="en-US"/>
              <a:t> 실질적인 책임을 묻기가 힘듭니다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하지만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blo-my</a:t>
            </a:r>
            <a:r>
              <a:rPr lang="ko-KR" altLang="en-US"/>
              <a:t>를 사용하면 불출량</a:t>
            </a:r>
            <a:r>
              <a:rPr lang="en-US" altLang="ko-KR"/>
              <a:t>,</a:t>
            </a:r>
            <a:r>
              <a:rPr lang="ko-KR" altLang="en-US"/>
              <a:t> 수령량을 한 눈에 확인할 수 있고</a:t>
            </a:r>
            <a:r>
              <a:rPr lang="en-US" altLang="ko-KR"/>
              <a:t>,</a:t>
            </a:r>
            <a:r>
              <a:rPr lang="ko-KR" altLang="en-US"/>
              <a:t> 어디서 문제가 생겼는지 쉽게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갑작스런 정전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PC</a:t>
            </a:r>
            <a:r>
              <a:rPr lang="ko-KR" altLang="en-US"/>
              <a:t>과부화</a:t>
            </a:r>
            <a:r>
              <a:rPr lang="en-US" altLang="ko-KR"/>
              <a:t>,</a:t>
            </a:r>
            <a:r>
              <a:rPr lang="ko-KR" altLang="en-US"/>
              <a:t> 낙뢰로 인한 </a:t>
            </a:r>
            <a:r>
              <a:rPr lang="en-US" altLang="ko-KR"/>
              <a:t>PC</a:t>
            </a:r>
            <a:r>
              <a:rPr lang="ko-KR" altLang="en-US"/>
              <a:t>다운 등 </a:t>
            </a:r>
            <a:r>
              <a:rPr lang="en-US" altLang="ko-KR"/>
              <a:t>local</a:t>
            </a:r>
            <a:r>
              <a:rPr lang="ko-KR" altLang="en-US"/>
              <a:t>하게 존재하는 파일은 데이터가 삭제될 위험이 매우 큽니다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중간중간 저장을 해놓지만</a:t>
            </a:r>
            <a:r>
              <a:rPr lang="en-US" altLang="ko-KR"/>
              <a:t>,</a:t>
            </a:r>
            <a:r>
              <a:rPr lang="ko-KR" altLang="en-US"/>
              <a:t> 그럼에도 불구하고 파일이 손상되는 경우를 많이 목격했습니다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를 사용해 이러한 문제를 극복할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hyperledger</a:t>
            </a:r>
            <a:r>
              <a:rPr lang="ko-KR" altLang="en-US"/>
              <a:t>에서 제공하는 블록체인같은 경우에는 허가되지 않은 사용자는 데이터를 조회할 수 없어 해킹으로 인한 정보유출을 방지할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조회를 할 수 있는 내부에서 데이터를 위</a:t>
            </a:r>
            <a:r>
              <a:rPr lang="en-US" altLang="ko-KR"/>
              <a:t>,</a:t>
            </a:r>
            <a:r>
              <a:rPr lang="ko-KR" altLang="en-US"/>
              <a:t>변조 하려고 하더라도</a:t>
            </a:r>
            <a:endParaRPr lang="ko-KR" altLang="en-US"/>
          </a:p>
          <a:p>
            <a:pPr>
              <a:defRPr/>
            </a:pPr>
            <a:r>
              <a:rPr lang="ko-KR" altLang="en-US"/>
              <a:t>블록체인에서는 타원곡선 암호화 시스템 등 비가역적인 암호 시스템을 사용하여 암호화된 데이터를 유통하기 때문에 데이터를 조회하더라도 변경할 수 없습니다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이와 같은 블록체인의 특성은 부식</a:t>
            </a:r>
            <a:r>
              <a:rPr lang="en-US" altLang="ko-KR"/>
              <a:t>,</a:t>
            </a:r>
            <a:r>
              <a:rPr lang="ko-KR" altLang="en-US"/>
              <a:t> 총기 뿐만 아니라 군수, 방산 계약, 공문서 관리 같이 정보처리내역 등 다양한 분야에 적용이 가능합니다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Blo-my</a:t>
            </a:r>
            <a:r>
              <a:rPr lang="ko-KR" altLang="en-US"/>
              <a:t>는 이번 헤커톤에서 한번 개발되고 종료되는 프로젝트가 아니라 지속가능한 오픈소스 프로젝트이기때문에</a:t>
            </a:r>
            <a:r>
              <a:rPr lang="en-US" altLang="ko-KR"/>
              <a:t>,</a:t>
            </a:r>
            <a:r>
              <a:rPr lang="ko-KR" altLang="en-US"/>
              <a:t> 별다른 국방 예산 지출 없이 프로젝트 발전이 가능합니다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Blo-my</a:t>
            </a:r>
            <a:r>
              <a:rPr lang="ko-KR" altLang="en-US"/>
              <a:t>는 책임 추적성</a:t>
            </a:r>
            <a:r>
              <a:rPr lang="en-US" altLang="ko-KR"/>
              <a:t>,</a:t>
            </a:r>
            <a:r>
              <a:rPr lang="ko-KR" altLang="en-US"/>
              <a:t> 무결성을 이용한 국방 데이터 유통 프로젝트입니다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프라이빗 키로 블럭을 생성하기때문에 해당 블럭의 데이터들에 대한 책임자가 누군지 쉽게 찾을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분산된 장부로 관리되는 데이터들의 과반수를 해킹해야 변조가능하기 때문에 위</a:t>
            </a:r>
            <a:r>
              <a:rPr lang="en-US" altLang="ko-KR"/>
              <a:t>/</a:t>
            </a:r>
            <a:r>
              <a:rPr lang="ko-KR" altLang="en-US"/>
              <a:t>변조가 불가능하기 때문에 블록체인을</a:t>
            </a:r>
            <a:endParaRPr lang="ko-KR" altLang="en-US"/>
          </a:p>
          <a:p>
            <a:pPr>
              <a:defRPr/>
            </a:pPr>
            <a:r>
              <a:rPr lang="ko-KR" altLang="en-US"/>
              <a:t>국방 데이터 유통에 사용하기로 설계하였습니다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허가되지 않은 참가자들은 장부를 조회할 수 없는 프라이빗 블록체인이 국방 데이터 유통에 적합할 것이라고 판단해</a:t>
            </a:r>
            <a:endParaRPr lang="ko-KR" altLang="en-US"/>
          </a:p>
          <a:p>
            <a:pPr>
              <a:defRPr/>
            </a:pPr>
            <a:r>
              <a:rPr lang="ko-KR" altLang="en-US"/>
              <a:t>퍼블릭 블록체인이 아닌 프라이빗 블록체인을 채용했습니다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를 소개하기에 앞서 블록체인을 활용한 몇가지 사례를 설명드리겠습니다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Driscoll's사는 IBM 과 협력해 생산에서 판매까지 추적이 가능한 라벨링을 개발했습니다.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이 기술을  납품되는 과일의 수확일, 제품 정보 및 배송 정보를 알 수 있으며, 특정 베리의 유기농 또는 공정거래 여부 등에 대한 정보까지 확인할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sweetgreen사는 식재료 공급망의 투명성을 높이기 위해 블록체인을 활용하고 있습니다.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블록 체인 기술을 통해 운송트럭 의 GPS 및 냉장 시스템으로 식재료가 투명하게 유통되고 있음을 소비자들에게 어필하고 있으며 또한 로메인 상추 리콜 등과 같은 식품 관련 질병으로부터의 예방, 채소DNA 를 통한 작물 계획과 재고 및 비용 관리까지 운영하고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마지막으로 오른쪽 사진은 full stack fest 2018에서 Horea Porutiu가 발표한 하이퍼레저 을 사용한 커피 제조 과정 추적 서비스입니다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이와 같은 서비스들을 보고</a:t>
            </a:r>
            <a:r>
              <a:rPr lang="en-US" altLang="ko-KR"/>
              <a:t>,</a:t>
            </a:r>
            <a:r>
              <a:rPr lang="ko-KR" altLang="en-US"/>
              <a:t> 블록체인을 국방데이터에 접목시킬 수 있을 것이라는 확신이 들었습니다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 서비스를 이용하는 고객은 크게 두 부류입니다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첫째는 징병제로 모집된 용사들이고</a:t>
            </a:r>
            <a:r>
              <a:rPr lang="en-US" altLang="ko-KR"/>
              <a:t>,</a:t>
            </a:r>
            <a:r>
              <a:rPr lang="ko-KR" altLang="en-US"/>
              <a:t> 둘째는 직업군인</a:t>
            </a:r>
            <a:r>
              <a:rPr lang="en-US" altLang="ko-KR"/>
              <a:t>,</a:t>
            </a:r>
            <a:r>
              <a:rPr lang="ko-KR" altLang="en-US"/>
              <a:t> 즉 간부들입니다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용사는 데이터 조회</a:t>
            </a:r>
            <a:r>
              <a:rPr lang="en-US" altLang="ko-KR"/>
              <a:t>,</a:t>
            </a:r>
            <a:r>
              <a:rPr lang="ko-KR" altLang="en-US"/>
              <a:t> 데이터 업데이트 기능을 사용할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간부는 데이터 조회</a:t>
            </a:r>
            <a:r>
              <a:rPr lang="en-US" altLang="ko-KR"/>
              <a:t>,</a:t>
            </a:r>
            <a:r>
              <a:rPr lang="ko-KR" altLang="en-US"/>
              <a:t> 데이터 업데이트를 포함해</a:t>
            </a:r>
            <a:r>
              <a:rPr lang="en-US" altLang="ko-KR"/>
              <a:t>,</a:t>
            </a:r>
            <a:r>
              <a:rPr lang="ko-KR" altLang="en-US"/>
              <a:t> 데이터 최종 승인 기능을 사용할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자세한 내용은 팀블로그를 사용해 설명드리겠습니다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다음페이지에 팀 블로그 링크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플랫폼의 내부 구조 설계는 위와 같습니다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유저는 간부와 용사로 나뉘며 </a:t>
            </a:r>
            <a:r>
              <a:rPr lang="en-US" altLang="ko-KR"/>
              <a:t>Front-end</a:t>
            </a:r>
            <a:r>
              <a:rPr lang="ko-KR" altLang="en-US"/>
              <a:t>는 </a:t>
            </a:r>
            <a:r>
              <a:rPr lang="en-US" altLang="ko-KR"/>
              <a:t>react</a:t>
            </a:r>
            <a:r>
              <a:rPr lang="ko-KR" altLang="en-US"/>
              <a:t>와</a:t>
            </a:r>
            <a:r>
              <a:rPr lang="en-US" altLang="ko-KR"/>
              <a:t> TypeScript</a:t>
            </a:r>
            <a:r>
              <a:rPr lang="ko-KR" altLang="en-US"/>
              <a:t>를 사용해 구현하였습니다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Back-end</a:t>
            </a:r>
            <a:r>
              <a:rPr lang="ko-KR" altLang="en-US"/>
              <a:t>는 </a:t>
            </a:r>
            <a:r>
              <a:rPr lang="en-US" altLang="ko-KR"/>
              <a:t>Django</a:t>
            </a:r>
            <a:r>
              <a:rPr lang="ko-KR" altLang="en-US"/>
              <a:t>로 구성되며 승인되기 전의 데이터들은 </a:t>
            </a:r>
            <a:r>
              <a:rPr lang="en-US" altLang="ko-KR"/>
              <a:t>SQLite</a:t>
            </a:r>
            <a:r>
              <a:rPr lang="ko-KR" altLang="en-US"/>
              <a:t>를 사용한 </a:t>
            </a:r>
            <a:r>
              <a:rPr lang="en-US" altLang="ko-KR"/>
              <a:t>DB</a:t>
            </a:r>
            <a:r>
              <a:rPr lang="ko-KR" altLang="en-US"/>
              <a:t>에 보관됩니다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Back-end</a:t>
            </a:r>
            <a:r>
              <a:rPr lang="ko-KR" altLang="en-US"/>
              <a:t>에서 처리한 데이터는 </a:t>
            </a:r>
            <a:r>
              <a:rPr lang="en-US" altLang="ko-KR"/>
              <a:t>Hyperledger fabric SDK</a:t>
            </a:r>
            <a:r>
              <a:rPr lang="ko-KR" altLang="en-US"/>
              <a:t>를 거쳐 블록체인 네트워크로 전송됩니다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Block-Chain</a:t>
            </a:r>
            <a:r>
              <a:rPr lang="ko-KR" altLang="en-US"/>
              <a:t>은 </a:t>
            </a:r>
            <a:r>
              <a:rPr lang="en-US" altLang="ko-KR"/>
              <a:t>nodeJS</a:t>
            </a:r>
            <a:r>
              <a:rPr lang="ko-KR" altLang="en-US"/>
              <a:t>를 이용한 </a:t>
            </a:r>
            <a:r>
              <a:rPr lang="en-US" altLang="ko-KR"/>
              <a:t>Hyperledger-fabric</a:t>
            </a:r>
            <a:r>
              <a:rPr lang="ko-KR" altLang="en-US"/>
              <a:t>을 사용하였습니다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hyperledger-fabric</a:t>
            </a:r>
            <a:r>
              <a:rPr lang="ko-KR" altLang="en-US"/>
              <a:t>에서 제공하는 데이터의 </a:t>
            </a:r>
            <a:r>
              <a:rPr lang="en-US" altLang="ko-KR"/>
              <a:t>default</a:t>
            </a:r>
            <a:r>
              <a:rPr lang="ko-KR" altLang="en-US"/>
              <a:t>값은 단순한 </a:t>
            </a:r>
            <a:r>
              <a:rPr lang="en-US" altLang="ko-KR"/>
              <a:t>key-value</a:t>
            </a:r>
            <a:r>
              <a:rPr lang="ko-KR" altLang="en-US"/>
              <a:t>값이기 때문에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CouchDB</a:t>
            </a:r>
            <a:r>
              <a:rPr lang="ko-KR" altLang="en-US"/>
              <a:t>를 사용해 데이터 형태를 </a:t>
            </a:r>
            <a:r>
              <a:rPr lang="en-US" altLang="ko-KR"/>
              <a:t>Key-value</a:t>
            </a:r>
            <a:r>
              <a:rPr lang="ko-KR" altLang="en-US"/>
              <a:t>값이 아닌 </a:t>
            </a:r>
            <a:r>
              <a:rPr lang="en-US" altLang="ko-KR"/>
              <a:t>doc</a:t>
            </a:r>
            <a:r>
              <a:rPr lang="ko-KR" altLang="en-US"/>
              <a:t>형태로 저장할 수 있게 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 그림은 데이터를</a:t>
            </a:r>
            <a:r>
              <a:rPr lang="en-US" altLang="ko-KR"/>
              <a:t> hyperledger-fabric</a:t>
            </a:r>
            <a:r>
              <a:rPr lang="ko-KR" altLang="en-US"/>
              <a:t>에 전달하기 까지의 데이터 플로우 차트입니다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유저가 front-end에서 데이터를 생성하면 front-end가 back-end에 데이터를 업데이트 하기 위한 json을 넘깁니다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back-end는 받은 json을 DB에 저장합니다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간부가 데이터를 승인하기 전까지 이 활동이 반복적으로 이루어집니다.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간부가 데이터를 승인하면 front-end는 back-end로 approve request를 줍니다.</a:t>
            </a:r>
            <a:endParaRPr lang="ko-KR" altLang="en-US"/>
          </a:p>
          <a:p>
            <a:pPr>
              <a:defRPr/>
            </a:pPr>
            <a:r>
              <a:rPr lang="ko-KR" altLang="en-US"/>
              <a:t>back-end는 DB에서 데이터를 가져온 후 Hyplerledger-fabric에게 json 데이터를 넘기고</a:t>
            </a:r>
            <a:endParaRPr lang="ko-KR" altLang="en-US"/>
          </a:p>
          <a:p>
            <a:pPr>
              <a:defRPr/>
            </a:pPr>
            <a:r>
              <a:rPr lang="ko-KR" altLang="en-US"/>
              <a:t>Hyplerledger-fabric은 SDK를 이용해 받아온 json의 내용 invoke하는 방식으로 블록체인이 형성됩니다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invoke</a:t>
            </a:r>
            <a:r>
              <a:rPr lang="ko-KR" altLang="en-US"/>
              <a:t>된 데이터는 </a:t>
            </a:r>
            <a:r>
              <a:rPr lang="en-US" altLang="ko-KR"/>
              <a:t>hyperledger</a:t>
            </a:r>
            <a:r>
              <a:rPr lang="ko-KR" altLang="en-US"/>
              <a:t> 내부에서 다음과 같이 처리됩니다</a:t>
            </a:r>
            <a:r>
              <a:rPr lang="en-US" altLang="ko-KR"/>
              <a:t>.(</a:t>
            </a:r>
            <a:r>
              <a:rPr lang="ko-KR" altLang="en-US"/>
              <a:t>다음 페이지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10" Type="http://schemas.openxmlformats.org/officeDocument/2006/relationships/image" Target="../media/image17.png"  /><Relationship Id="rId11" Type="http://schemas.openxmlformats.org/officeDocument/2006/relationships/image" Target="../media/image11.png"  /><Relationship Id="rId12" Type="http://schemas.openxmlformats.org/officeDocument/2006/relationships/image" Target="../media/image18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5.png"  /><Relationship Id="rId9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1.png"  /><Relationship Id="rId4" Type="http://schemas.openxmlformats.org/officeDocument/2006/relationships/image" Target="../media/image22.gif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1.jpeg"  /><Relationship Id="rId5" Type="http://schemas.openxmlformats.org/officeDocument/2006/relationships/image" Target="../media/image3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rcRect t="67700"/>
          <a:stretch>
            <a:fillRect/>
          </a:stretch>
        </p:blipFill>
        <p:spPr>
          <a:xfrm>
            <a:off x="2667001" y="4642882"/>
            <a:ext cx="6857998" cy="2215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06;p14"/>
          <p:cNvSpPr/>
          <p:nvPr/>
        </p:nvSpPr>
        <p:spPr>
          <a:xfrm>
            <a:off x="8204654" y="1612459"/>
            <a:ext cx="2254050" cy="392726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595959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Block-Chain network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구조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03" name="Google Shape;97;p14"/>
          <p:cNvPicPr/>
          <p:nvPr/>
        </p:nvPicPr>
        <p:blipFill rotWithShape="1">
          <a:blip r:embed="rId4">
            <a:alphaModFix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8466" y="2377872"/>
            <a:ext cx="1606425" cy="803200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4" name="Google Shape;98;p1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566164" y="2721201"/>
            <a:ext cx="1241665" cy="904869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5" name="Google Shape;99;p14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2848584" y="3626070"/>
            <a:ext cx="676826" cy="676826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7" name="Google Shape;101;p14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4589098" y="3685485"/>
            <a:ext cx="1026000" cy="486413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2" name="Google Shape;106;p14"/>
          <p:cNvSpPr/>
          <p:nvPr/>
        </p:nvSpPr>
        <p:spPr>
          <a:xfrm>
            <a:off x="2552097" y="1612459"/>
            <a:ext cx="1396800" cy="392726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595959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>Front-end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pic>
        <p:nvPicPr>
          <p:cNvPr id="12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86300" y="3231929"/>
            <a:ext cx="831595" cy="39414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131" name="Google Shape;106;p14"/>
          <p:cNvSpPr/>
          <p:nvPr/>
        </p:nvSpPr>
        <p:spPr>
          <a:xfrm>
            <a:off x="4403698" y="1612459"/>
            <a:ext cx="1396800" cy="392726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595959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Back-end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34" name="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5910" y="3928691"/>
            <a:ext cx="871537" cy="108034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35" name=""/>
          <p:cNvCxnSpPr/>
          <p:nvPr/>
        </p:nvCxnSpPr>
        <p:spPr>
          <a:xfrm>
            <a:off x="1209275" y="2893772"/>
            <a:ext cx="37366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36" name=""/>
          <p:cNvCxnSpPr/>
          <p:nvPr/>
        </p:nvCxnSpPr>
        <p:spPr>
          <a:xfrm>
            <a:off x="1209275" y="2974660"/>
            <a:ext cx="37366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37" name=""/>
          <p:cNvCxnSpPr/>
          <p:nvPr/>
        </p:nvCxnSpPr>
        <p:spPr>
          <a:xfrm>
            <a:off x="1209275" y="3056463"/>
            <a:ext cx="37366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38" name="Google Shape;106;p14"/>
          <p:cNvSpPr/>
          <p:nvPr/>
        </p:nvSpPr>
        <p:spPr>
          <a:xfrm>
            <a:off x="669130" y="1606626"/>
            <a:ext cx="1396800" cy="392726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595959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User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cxnSp>
        <p:nvCxnSpPr>
          <p:cNvPr id="139" name=""/>
          <p:cNvCxnSpPr/>
          <p:nvPr/>
        </p:nvCxnSpPr>
        <p:spPr>
          <a:xfrm>
            <a:off x="1209274" y="3685485"/>
            <a:ext cx="186830" cy="146256"/>
          </a:xfrm>
          <a:prstGeom prst="line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40" name=""/>
          <p:cNvCxnSpPr/>
          <p:nvPr/>
        </p:nvCxnSpPr>
        <p:spPr>
          <a:xfrm flipH="1">
            <a:off x="1367530" y="3685485"/>
            <a:ext cx="186830" cy="146256"/>
          </a:xfrm>
          <a:prstGeom prst="line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41" name=""/>
          <p:cNvSpPr txBox="1"/>
          <p:nvPr/>
        </p:nvSpPr>
        <p:spPr>
          <a:xfrm>
            <a:off x="1180700" y="3125827"/>
            <a:ext cx="992798" cy="2555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100" b="1"/>
              <a:t>용사</a:t>
            </a:r>
            <a:endParaRPr lang="ko-KR" altLang="en-US" sz="1100" b="1"/>
          </a:p>
        </p:txBody>
      </p:sp>
      <p:sp>
        <p:nvSpPr>
          <p:cNvPr id="142" name=""/>
          <p:cNvSpPr txBox="1"/>
          <p:nvPr/>
        </p:nvSpPr>
        <p:spPr>
          <a:xfrm>
            <a:off x="1180700" y="3900116"/>
            <a:ext cx="992798" cy="2604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간부</a:t>
            </a:r>
            <a:endPara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43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003651" y="3144454"/>
            <a:ext cx="656055" cy="683391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44" name="Google Shape;106;p14"/>
          <p:cNvSpPr/>
          <p:nvPr/>
        </p:nvSpPr>
        <p:spPr>
          <a:xfrm>
            <a:off x="6365811" y="1612459"/>
            <a:ext cx="1720725" cy="3927265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595959">
                <a:alpha val="100000"/>
              </a:srgbClr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SDK</a:t>
            </a: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145" name="Google Shape;97;p14"/>
          <p:cNvPicPr/>
          <p:nvPr/>
        </p:nvPicPr>
        <p:blipFill rotWithShape="1">
          <a:blip r:embed="rId11">
            <a:alphaModFix/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0111" y="2767059"/>
            <a:ext cx="1606425" cy="803200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6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944937" y="3550504"/>
            <a:ext cx="562472" cy="56247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47" name=""/>
          <p:cNvCxnSpPr/>
          <p:nvPr/>
        </p:nvCxnSpPr>
        <p:spPr>
          <a:xfrm>
            <a:off x="2065930" y="3429000"/>
            <a:ext cx="504305" cy="0"/>
          </a:xfrm>
          <a:prstGeom prst="straightConnector1">
            <a:avLst/>
          </a:prstGeom>
          <a:ln w="19050">
            <a:solidFill>
              <a:srgbClr val="59595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"/>
          <p:cNvCxnSpPr/>
          <p:nvPr/>
        </p:nvCxnSpPr>
        <p:spPr>
          <a:xfrm flipH="1">
            <a:off x="2065930" y="3576091"/>
            <a:ext cx="504305" cy="0"/>
          </a:xfrm>
          <a:prstGeom prst="straightConnector1">
            <a:avLst/>
          </a:prstGeom>
          <a:noFill/>
          <a:ln w="19050" cap="flat" cmpd="sng" algn="ctr">
            <a:solidFill>
              <a:srgbClr val="59595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49" name=""/>
          <p:cNvCxnSpPr/>
          <p:nvPr/>
        </p:nvCxnSpPr>
        <p:spPr>
          <a:xfrm>
            <a:off x="3948897" y="3403413"/>
            <a:ext cx="465950" cy="0"/>
          </a:xfrm>
          <a:prstGeom prst="straightConnector1">
            <a:avLst/>
          </a:prstGeom>
          <a:noFill/>
          <a:ln w="19050" cap="flat" cmpd="sng" algn="ctr">
            <a:solidFill>
              <a:srgbClr val="59595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0" name=""/>
          <p:cNvCxnSpPr/>
          <p:nvPr/>
        </p:nvCxnSpPr>
        <p:spPr>
          <a:xfrm rot="10800000">
            <a:off x="3948897" y="3550504"/>
            <a:ext cx="447400" cy="0"/>
          </a:xfrm>
          <a:prstGeom prst="straightConnector1">
            <a:avLst/>
          </a:prstGeom>
          <a:noFill/>
          <a:ln w="19050" cap="flat" cmpd="sng" algn="ctr">
            <a:solidFill>
              <a:srgbClr val="59595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1" name=""/>
          <p:cNvCxnSpPr/>
          <p:nvPr/>
        </p:nvCxnSpPr>
        <p:spPr>
          <a:xfrm>
            <a:off x="5843847" y="3403413"/>
            <a:ext cx="504305" cy="0"/>
          </a:xfrm>
          <a:prstGeom prst="straightConnector1">
            <a:avLst/>
          </a:prstGeom>
          <a:noFill/>
          <a:ln w="19050" cap="flat" cmpd="sng" algn="ctr">
            <a:solidFill>
              <a:srgbClr val="595959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152" name=""/>
          <p:cNvCxnSpPr/>
          <p:nvPr/>
        </p:nvCxnSpPr>
        <p:spPr>
          <a:xfrm flipH="1">
            <a:off x="5843846" y="3550505"/>
            <a:ext cx="504305" cy="0"/>
          </a:xfrm>
          <a:prstGeom prst="straightConnector1">
            <a:avLst/>
          </a:prstGeom>
          <a:noFill/>
          <a:ln w="19050" cap="flat" cmpd="sng" algn="ctr">
            <a:solidFill>
              <a:srgbClr val="595959">
                <a:alpha val="100000"/>
              </a:srgbClr>
            </a:solidFill>
            <a:prstDash val="solid"/>
            <a:tailEnd type="arrow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데이터 생성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05" name=""/>
          <p:cNvSpPr/>
          <p:nvPr/>
        </p:nvSpPr>
        <p:spPr>
          <a:xfrm>
            <a:off x="5975985" y="32451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106" name=""/>
          <p:cNvPicPr>
            <a:picLocks noChangeAspect="1"/>
          </p:cNvPicPr>
          <p:nvPr/>
        </p:nvPicPr>
        <p:blipFill rotWithShape="1">
          <a:blip r:embed="rId4"/>
          <a:srcRect b="9800"/>
          <a:stretch>
            <a:fillRect/>
          </a:stretch>
        </p:blipFill>
        <p:spPr>
          <a:xfrm>
            <a:off x="3006725" y="1389062"/>
            <a:ext cx="6178550" cy="477997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데이터 생성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05" name=""/>
          <p:cNvSpPr/>
          <p:nvPr/>
        </p:nvSpPr>
        <p:spPr>
          <a:xfrm>
            <a:off x="5975985" y="32451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rcRect l="9910" r="4790" b="5110"/>
          <a:stretch>
            <a:fillRect/>
          </a:stretch>
        </p:blipFill>
        <p:spPr>
          <a:xfrm>
            <a:off x="1867025" y="1777268"/>
            <a:ext cx="8457949" cy="42563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8" name=""/>
          <p:cNvSpPr/>
          <p:nvPr/>
        </p:nvSpPr>
        <p:spPr>
          <a:xfrm>
            <a:off x="6128385" y="33975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260223" y="4945832"/>
            <a:ext cx="7671553" cy="85298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개발과정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커뮤니티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990001"/>
            <a:ext cx="5229916" cy="276073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0" name=""/>
          <p:cNvSpPr txBox="1"/>
          <p:nvPr/>
        </p:nvSpPr>
        <p:spPr>
          <a:xfrm>
            <a:off x="753665" y="5110408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▲의사소통을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SLACK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229388" y="5110408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▲코드 공유를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GitHub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32" y="1990001"/>
            <a:ext cx="5304866" cy="276073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디자인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943013" y="5043733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▲플랫폼 설계를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Figma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538" y="2028229"/>
            <a:ext cx="5172074" cy="280154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1" y="1989137"/>
            <a:ext cx="5316417" cy="28797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"/>
          <p:cNvSpPr txBox="1"/>
          <p:nvPr/>
        </p:nvSpPr>
        <p:spPr>
          <a:xfrm>
            <a:off x="7000913" y="5043733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Flaticon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을 활용해 무료 아이콘 사용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260223" y="4945832"/>
            <a:ext cx="7671553" cy="85298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기대효과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 rot="20995676">
            <a:off x="372663" y="1575857"/>
            <a:ext cx="3395002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808080"/>
                </a:solidFill>
              </a:rPr>
              <a:t>아 배추 왜 이거밖에 없어</a:t>
            </a:r>
            <a:endParaRPr lang="ko-KR" altLang="en-US" sz="2000" b="1">
              <a:solidFill>
                <a:srgbClr val="808080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601433">
            <a:off x="1964115" y="2306108"/>
            <a:ext cx="3623670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000000"/>
                </a:solidFill>
              </a:rPr>
              <a:t>상급부대에서 누락했나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확인해봐</a:t>
            </a:r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40" name=""/>
          <p:cNvSpPr txBox="1"/>
          <p:nvPr/>
        </p:nvSpPr>
        <p:spPr>
          <a:xfrm rot="341586">
            <a:off x="848439" y="4947434"/>
            <a:ext cx="3617252" cy="3668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808080"/>
                </a:solidFill>
              </a:rPr>
              <a:t>...</a:t>
            </a:r>
            <a:r>
              <a:rPr lang="ko-KR" altLang="en-US" b="1">
                <a:solidFill>
                  <a:srgbClr val="808080"/>
                </a:solidFill>
              </a:rPr>
              <a:t>그냥 먹자 배추 없어도 안 죽어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5640916" y="3589020"/>
            <a:ext cx="910167" cy="6351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 rot="259614">
            <a:off x="8307919" y="1897657"/>
            <a:ext cx="3323168" cy="3673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808080"/>
                </a:solidFill>
              </a:rPr>
              <a:t>배추 왜 이거밖에 없어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466128" y="3273319"/>
            <a:ext cx="4008836" cy="12301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>
                <a:solidFill>
                  <a:srgbClr val="808080"/>
                </a:solidFill>
              </a:rPr>
              <a:t>통신보안</a:t>
            </a:r>
            <a:r>
              <a:rPr lang="en-US" altLang="ko-KR" sz="1500" b="1">
                <a:solidFill>
                  <a:srgbClr val="808080"/>
                </a:solidFill>
              </a:rPr>
              <a:t>,</a:t>
            </a:r>
            <a:r>
              <a:rPr lang="ko-KR" altLang="en-US" sz="1500" b="1">
                <a:solidFill>
                  <a:srgbClr val="808080"/>
                </a:solidFill>
              </a:rPr>
              <a:t> </a:t>
            </a: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배추 불출량 </a:t>
            </a: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맞습니까</a:t>
            </a:r>
            <a:endParaRPr lang="ko-KR" altLang="en-US" sz="1500" b="1">
              <a:solidFill>
                <a:srgbClr val="808080"/>
              </a:solidFill>
            </a:endParaRPr>
          </a:p>
          <a:p>
            <a:pPr>
              <a:defRPr/>
            </a:pP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1500" b="1">
                <a:solidFill>
                  <a:srgbClr val="808080"/>
                </a:solidFill>
              </a:rPr>
              <a:t>...</a:t>
            </a: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예 알겠습니다 충성</a:t>
            </a:r>
            <a:r>
              <a:rPr lang="en-US" altLang="ko-KR" sz="1500" b="1">
                <a:solidFill>
                  <a:srgbClr val="808080"/>
                </a:solidFill>
              </a:rPr>
              <a:t>.</a:t>
            </a:r>
            <a:endParaRPr lang="en-US" altLang="ko-KR" sz="1500" b="1">
              <a:solidFill>
                <a:srgbClr val="808080"/>
              </a:solidFill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>
            <a:lum bright="40000"/>
          </a:blip>
          <a:stretch>
            <a:fillRect/>
          </a:stretch>
        </p:blipFill>
        <p:spPr>
          <a:xfrm>
            <a:off x="220265" y="3246810"/>
            <a:ext cx="342210" cy="342210"/>
          </a:xfrm>
          <a:prstGeom prst="rect">
            <a:avLst/>
          </a:prstGeom>
        </p:spPr>
      </p:pic>
      <p:sp>
        <p:nvSpPr>
          <p:cNvPr id="45" name=""/>
          <p:cNvSpPr txBox="1"/>
          <p:nvPr/>
        </p:nvSpPr>
        <p:spPr>
          <a:xfrm rot="21041174">
            <a:off x="7778749" y="2322009"/>
            <a:ext cx="2984500" cy="3621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700" b="1"/>
              <a:t>확인ㅎ</a:t>
            </a:r>
            <a:r>
              <a:rPr lang="en-US" altLang="ko-KR" sz="1700" b="1"/>
              <a:t>...</a:t>
            </a:r>
            <a:endParaRPr lang="en-US" altLang="ko-KR" sz="1700" b="1"/>
          </a:p>
        </p:txBody>
      </p:sp>
      <p:sp>
        <p:nvSpPr>
          <p:cNvPr id="46" name=""/>
          <p:cNvSpPr/>
          <p:nvPr/>
        </p:nvSpPr>
        <p:spPr>
          <a:xfrm rot="377087">
            <a:off x="8662784" y="2505866"/>
            <a:ext cx="2664090" cy="1074420"/>
          </a:xfrm>
          <a:prstGeom prst="wedgeRoundRectCallout">
            <a:avLst>
              <a:gd name="adj1" fmla="val 60575"/>
              <a:gd name="adj2" fmla="val 78883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**</a:t>
            </a:r>
            <a:r>
              <a:rPr xmlns:mc="http://schemas.openxmlformats.org/markup-compatibility/2006" xmlns:hp="http://schemas.haansoft.com/office/presentation/8.0" lang="ko-KR" altLang="en-US" sz="1500" b="1" mc:Ignorable="hp" hp:hslEmbossed="0">
                <a:solidFill>
                  <a:srgbClr val="808080"/>
                </a:solidFill>
                <a:effectLst/>
              </a:rPr>
              <a:t>부대 불출량이랑 </a:t>
            </a: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@@</a:t>
            </a:r>
            <a:r>
              <a:rPr xmlns:mc="http://schemas.openxmlformats.org/markup-compatibility/2006" xmlns:hp="http://schemas.haansoft.com/office/presentation/8.0" lang="ko-KR" altLang="en-US" sz="1500" b="1" mc:Ignorable="hp" hp:hslEmbossed="0">
                <a:solidFill>
                  <a:srgbClr val="808080"/>
                </a:solidFill>
                <a:effectLst/>
              </a:rPr>
              <a:t>부대 수령량이랑 불일치입니다</a:t>
            </a: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!!</a:t>
            </a:r>
            <a:endParaRPr xmlns:mc="http://schemas.openxmlformats.org/markup-compatibility/2006" xmlns:hp="http://schemas.haansoft.com/office/presentation/8.0" lang="en-US" altLang="ko-KR" sz="1500" b="1" mc:Ignorable="hp" hp:hslEmbossed="0">
              <a:solidFill>
                <a:srgbClr val="808080"/>
              </a:solidFill>
              <a:effectLst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2070165" y="5937250"/>
            <a:ext cx="2004419" cy="394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ff0000"/>
                </a:solidFill>
              </a:rPr>
              <a:t>책임 추적 불가</a:t>
            </a:r>
            <a:endParaRPr lang="en-US" altLang="ko-KR" sz="2000" b="1">
              <a:solidFill>
                <a:srgbClr val="ff0000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8768462" y="5937250"/>
            <a:ext cx="2004419" cy="394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책임 추적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easy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6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 rot="20995676">
            <a:off x="372663" y="1575857"/>
            <a:ext cx="3395002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>
                <a:solidFill>
                  <a:srgbClr val="808080"/>
                </a:solidFill>
              </a:rPr>
              <a:t>아 </a:t>
            </a:r>
            <a:r>
              <a:rPr lang="en-US" altLang="ko-KR" sz="1200">
                <a:solidFill>
                  <a:srgbClr val="808080"/>
                </a:solidFill>
              </a:rPr>
              <a:t>PC</a:t>
            </a:r>
            <a:r>
              <a:rPr lang="ko-KR" altLang="en-US" sz="1200">
                <a:solidFill>
                  <a:srgbClr val="808080"/>
                </a:solidFill>
              </a:rPr>
              <a:t> 다운되서 파일 날라갔다</a:t>
            </a:r>
            <a:r>
              <a:rPr lang="en-US" altLang="ko-KR" sz="1200">
                <a:solidFill>
                  <a:srgbClr val="808080"/>
                </a:solidFill>
              </a:rPr>
              <a:t>...</a:t>
            </a:r>
            <a:endParaRPr lang="en-US" altLang="ko-KR" sz="1200">
              <a:solidFill>
                <a:srgbClr val="808080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601433">
            <a:off x="1964115" y="2722728"/>
            <a:ext cx="3623669" cy="3614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백업 파일 있잖아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확인해봐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5640916" y="3589020"/>
            <a:ext cx="910167" cy="6351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8" name=""/>
          <p:cNvSpPr txBox="1"/>
          <p:nvPr/>
        </p:nvSpPr>
        <p:spPr>
          <a:xfrm>
            <a:off x="2070165" y="5937250"/>
            <a:ext cx="2237252" cy="394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ff0000"/>
                </a:solidFill>
              </a:rPr>
              <a:t> 데이터 복구 불가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8614694" y="5937250"/>
            <a:ext cx="2873439" cy="394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데이터 삭제 걱정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6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 rot="20995676">
            <a:off x="225072" y="3539935"/>
            <a:ext cx="4557706" cy="3658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백업 파일도 같이 날라간 것 같습니다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 rot="20995676">
            <a:off x="259584" y="1848729"/>
            <a:ext cx="3813792" cy="5972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홍길동 하사님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총기수불대장 파일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삭제된 것 같습니다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 rot="250734">
            <a:off x="1669866" y="4301541"/>
            <a:ext cx="3556001" cy="6400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chemeClr val="dk1"/>
                </a:solidFill>
              </a:rPr>
              <a:t>내용 기억나지</a:t>
            </a:r>
            <a:r>
              <a:rPr lang="en-US" altLang="ko-KR" b="1">
                <a:solidFill>
                  <a:schemeClr val="dk1"/>
                </a:solidFill>
              </a:rPr>
              <a:t>?</a:t>
            </a:r>
            <a:r>
              <a:rPr lang="ko-KR" altLang="en-US" b="1">
                <a:solidFill>
                  <a:schemeClr val="dk1"/>
                </a:solidFill>
              </a:rPr>
              <a:t> 애들 불러서 기억나는 대로 다시 적어야지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 rot="69179">
            <a:off x="8231920" y="1846797"/>
            <a:ext cx="3395002" cy="2664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다운됐네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485406">
            <a:off x="9788245" y="2445394"/>
            <a:ext cx="290772" cy="290772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 rot="21152634">
            <a:off x="8218382" y="2435391"/>
            <a:ext cx="3395002" cy="3344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다시 전원 키고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 rot="21457090">
            <a:off x="8236132" y="3260607"/>
            <a:ext cx="3395002" cy="3379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Blo-my...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281802">
            <a:off x="9472050" y="3311566"/>
            <a:ext cx="554907" cy="554907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849786">
            <a:off x="9977191" y="3456098"/>
            <a:ext cx="281135" cy="28113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rcRect l="23370" t="8310" r="38310" b="3160"/>
          <a:stretch>
            <a:fillRect/>
          </a:stretch>
        </p:blipFill>
        <p:spPr>
          <a:xfrm rot="900000">
            <a:off x="8696989" y="3883905"/>
            <a:ext cx="1501211" cy="195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4714" y="1715571"/>
            <a:ext cx="5555304" cy="387138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65" name=""/>
          <p:cNvSpPr/>
          <p:nvPr/>
        </p:nvSpPr>
        <p:spPr>
          <a:xfrm>
            <a:off x="3261981" y="817245"/>
            <a:ext cx="5668037" cy="5668037"/>
          </a:xfrm>
          <a:prstGeom prst="mathMultiply">
            <a:avLst>
              <a:gd name="adj1" fmla="val 845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66" name=""/>
          <p:cNvSpPr txBox="1"/>
          <p:nvPr/>
        </p:nvSpPr>
        <p:spPr>
          <a:xfrm>
            <a:off x="5291669" y="5978527"/>
            <a:ext cx="2751666" cy="6405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데이터 조회 불가</a:t>
            </a:r>
            <a:endParaRPr lang="ko-KR" altLang="en-US" b="1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데이터 변조 불가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Byzantium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872255" y="1943392"/>
            <a:ext cx="8414102" cy="37792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latin typeface="맑은 고딕"/>
              </a:rPr>
              <a:t>박한성 일병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en-US" altLang="ko-KR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</a:t>
            </a:r>
            <a:r>
              <a:rPr lang="ko-KR" altLang="en-US" sz="1300">
                <a:latin typeface="맑은 고딕"/>
              </a:rPr>
              <a:t>hspark15429</a:t>
            </a:r>
            <a:r>
              <a:rPr lang="ko-KR" altLang="en-US"/>
              <a:t>		</a:t>
            </a:r>
            <a:r>
              <a:rPr lang="en-US" altLang="ko-KR" sz="1300">
                <a:latin typeface="맑은 고딕"/>
              </a:rPr>
              <a:t>Hyperledger-fabric chain code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송문경</a:t>
            </a:r>
            <a:r>
              <a:rPr lang="en-US" altLang="ko-KR" b="1">
                <a:latin typeface="맑은 고딕"/>
              </a:rPr>
              <a:t> </a:t>
            </a:r>
            <a:r>
              <a:rPr lang="ko-KR" altLang="en-US" b="1">
                <a:latin typeface="맑은 고딕"/>
              </a:rPr>
              <a:t>상병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en-US" altLang="ko-KR">
                <a:latin typeface="맑은 고딕"/>
              </a:rPr>
              <a:t>Front-end </a:t>
            </a:r>
            <a:r>
              <a:rPr lang="ko-KR" altLang="en-US">
                <a:latin typeface="맑은 고딕"/>
              </a:rPr>
              <a:t>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moonsong98		React, Typescript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오동재 상병 </a:t>
            </a:r>
            <a:r>
              <a:rPr lang="en-US" altLang="ko-KR" b="1">
                <a:latin typeface="맑은 고딕"/>
              </a:rPr>
              <a:t>(</a:t>
            </a:r>
            <a:r>
              <a:rPr lang="ko-KR" altLang="en-US" b="1">
                <a:latin typeface="맑은 고딕"/>
              </a:rPr>
              <a:t>팀장</a:t>
            </a:r>
            <a:r>
              <a:rPr lang="en-US" altLang="ko-KR" b="1">
                <a:latin typeface="맑은 고딕"/>
              </a:rPr>
              <a:t>)</a:t>
            </a:r>
            <a:r>
              <a:rPr lang="ko-KR" altLang="en-US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donggni0712</a:t>
            </a:r>
            <a:r>
              <a:rPr lang="ko-KR" altLang="en-US"/>
              <a:t>		</a:t>
            </a:r>
            <a:r>
              <a:rPr lang="en-US" altLang="ko-KR" sz="1300">
                <a:latin typeface="맑은 고딕"/>
              </a:rPr>
              <a:t>Hyperledger-fabric SDK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정현구 병장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en-US" altLang="ko-KR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</a:t>
            </a:r>
            <a:r>
              <a:rPr lang="ko-KR" altLang="en-US" sz="1300">
                <a:latin typeface="맑은 고딕"/>
              </a:rPr>
              <a:t>kojjok97</a:t>
            </a:r>
            <a:r>
              <a:rPr lang="ko-KR" altLang="en-US" b="1"/>
              <a:t>		</a:t>
            </a:r>
            <a:r>
              <a:rPr lang="en-US" altLang="ko-KR" sz="1300">
                <a:latin typeface="맑은 고딕"/>
              </a:rPr>
              <a:t>Hyperledger-fabric SDK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r>
              <a:rPr lang="en-US" altLang="ko-KR" b="1">
                <a:latin typeface="맑은 고딕"/>
              </a:rPr>
              <a:t> </a:t>
            </a:r>
            <a:r>
              <a:rPr lang="ko-KR" altLang="en-US" b="1"/>
              <a:t>		</a:t>
            </a:r>
            <a:endParaRPr lang="ko-KR" altLang="en-US" b="1"/>
          </a:p>
          <a:p>
            <a:pPr>
              <a:defRPr/>
            </a:pPr>
            <a:r>
              <a:rPr lang="ko-KR" altLang="en-US" b="1">
                <a:latin typeface="맑은 고딕"/>
              </a:rPr>
              <a:t>홍범순 상병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en-US" altLang="ko-KR">
                <a:latin typeface="맑은 고딕"/>
              </a:rPr>
              <a:t>Back-end</a:t>
            </a:r>
            <a:r>
              <a:rPr lang="ko-KR" altLang="en-US">
                <a:latin typeface="맑은 고딕"/>
              </a:rPr>
              <a:t> 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beomsun0829</a:t>
            </a:r>
            <a:r>
              <a:rPr lang="ko-KR" altLang="en-US" sz="1300">
                <a:latin typeface="맑은 고딕"/>
              </a:rPr>
              <a:t>		</a:t>
            </a:r>
            <a:r>
              <a:rPr lang="en-US" altLang="ko-KR" sz="1300">
                <a:latin typeface="맑은 고딕"/>
              </a:rPr>
              <a:t>Django, SQLite</a:t>
            </a:r>
            <a:endParaRPr lang="en-US" altLang="ko-KR" sz="1300">
              <a:latin typeface="맑은 고딕"/>
            </a:endParaRPr>
          </a:p>
        </p:txBody>
      </p:sp>
      <p:cxnSp>
        <p:nvCxnSpPr>
          <p:cNvPr id="58" name=""/>
          <p:cNvCxnSpPr/>
          <p:nvPr/>
        </p:nvCxnSpPr>
        <p:spPr>
          <a:xfrm>
            <a:off x="1872257" y="2650994"/>
            <a:ext cx="8311660" cy="0"/>
          </a:xfrm>
          <a:prstGeom prst="line">
            <a:avLst/>
          </a:prstGeom>
          <a:ln w="38100">
            <a:solidFill>
              <a:srgbClr val="baade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/>
          <p:nvPr/>
        </p:nvCxnSpPr>
        <p:spPr>
          <a:xfrm>
            <a:off x="1872254" y="3429000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0" name=""/>
          <p:cNvCxnSpPr/>
          <p:nvPr/>
        </p:nvCxnSpPr>
        <p:spPr>
          <a:xfrm>
            <a:off x="1872254" y="4239116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1" name=""/>
          <p:cNvCxnSpPr/>
          <p:nvPr/>
        </p:nvCxnSpPr>
        <p:spPr>
          <a:xfrm>
            <a:off x="1872254" y="5063961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발전 가능성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6402915" y="5597371"/>
            <a:ext cx="5535084" cy="3676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오픈소스 프로젝트</a:t>
            </a:r>
            <a:endParaRPr lang="ko-KR" altLang="en-US" b="1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1" y="1191709"/>
            <a:ext cx="3379266" cy="39981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0" name=""/>
          <p:cNvSpPr txBox="1"/>
          <p:nvPr/>
        </p:nvSpPr>
        <p:spPr>
          <a:xfrm>
            <a:off x="380999" y="5189889"/>
            <a:ext cx="7344834" cy="2088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이미지 출처 </a:t>
            </a:r>
            <a:r>
              <a:rPr lang="en-US" altLang="ko-KR" sz="800"/>
              <a:t>:</a:t>
            </a:r>
            <a:r>
              <a:rPr lang="ko-KR" altLang="en-US" sz="800"/>
              <a:t> 국방 과학 연구소 </a:t>
            </a:r>
            <a:r>
              <a:rPr lang="en-US" altLang="ko-KR" sz="800"/>
              <a:t>(</a:t>
            </a:r>
            <a:r>
              <a:rPr lang="ko-KR" altLang="en-US" sz="800"/>
              <a:t>https://www.add.re.kr/board?menuId=MENU02752&amp;siteId=SITE00002</a:t>
            </a:r>
            <a:r>
              <a:rPr lang="en-US" altLang="ko-KR" sz="800"/>
              <a:t>)</a:t>
            </a:r>
            <a:endParaRPr lang="en-US" altLang="ko-KR" sz="800"/>
          </a:p>
        </p:txBody>
      </p:sp>
      <p:sp>
        <p:nvSpPr>
          <p:cNvPr id="41" name=""/>
          <p:cNvSpPr txBox="1"/>
          <p:nvPr/>
        </p:nvSpPr>
        <p:spPr>
          <a:xfrm>
            <a:off x="381000" y="5597526"/>
            <a:ext cx="4857750" cy="3674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다양한 국방 데이터에 블록체인 접목 가능</a:t>
            </a:r>
            <a:endParaRPr lang="ko-KR" altLang="en-US" b="1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rcRect l="10270" r="9900"/>
          <a:stretch>
            <a:fillRect/>
          </a:stretch>
        </p:blipFill>
        <p:spPr>
          <a:xfrm>
            <a:off x="6096000" y="2194996"/>
            <a:ext cx="5134630" cy="299489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Blo-my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71" name=""/>
          <p:cNvSpPr/>
          <p:nvPr/>
        </p:nvSpPr>
        <p:spPr>
          <a:xfrm>
            <a:off x="2094686" y="2329894"/>
            <a:ext cx="3603788" cy="109910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8100"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500">
                <a:solidFill>
                  <a:schemeClr val="accent6"/>
                </a:solidFill>
                <a:latin typeface="Arial Black"/>
                <a:ea typeface="한컴 윤체 B"/>
                <a:cs typeface="Calibri"/>
              </a:rPr>
              <a:t>로컬 데이터</a:t>
            </a:r>
            <a:endParaRPr lang="ko-KR" altLang="en-US" sz="1500">
              <a:solidFill>
                <a:schemeClr val="accent6"/>
              </a:solidFill>
              <a:latin typeface="Arial Black"/>
              <a:ea typeface="한컴 윤체 B"/>
              <a:cs typeface="Calibri"/>
            </a:endParaRPr>
          </a:p>
          <a:p>
            <a:pPr algn="ctr">
              <a:defRPr/>
            </a:pPr>
            <a:r>
              <a:rPr lang="en-US" altLang="ko-KR" sz="1300">
                <a:solidFill>
                  <a:schemeClr val="accent6"/>
                </a:solidFill>
              </a:rPr>
              <a:t>인트라넷에서 유통되기 전,  PC에서 local파일로 총기수불대장이 존재할 때, PC에 오류가 생기면 기존의 모든 데이터가 삭제됨.</a:t>
            </a:r>
            <a:endParaRPr lang="en-US" altLang="ko-KR" sz="1300">
              <a:solidFill>
                <a:schemeClr val="accent6"/>
              </a:solidFill>
            </a:endParaRPr>
          </a:p>
        </p:txBody>
      </p:sp>
      <p:cxnSp>
        <p:nvCxnSpPr>
          <p:cNvPr id="72" name=""/>
          <p:cNvCxnSpPr/>
          <p:nvPr/>
        </p:nvCxnSpPr>
        <p:spPr>
          <a:xfrm>
            <a:off x="2261589" y="1907652"/>
            <a:ext cx="103233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"/>
          <p:cNvSpPr/>
          <p:nvPr/>
        </p:nvSpPr>
        <p:spPr>
          <a:xfrm>
            <a:off x="2094686" y="3684311"/>
            <a:ext cx="3603788" cy="804519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Arial Black"/>
                <a:ea typeface="한컴 윤체 B"/>
                <a:cs typeface="Calibri"/>
              </a:rPr>
              <a:t>변조 위험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인트라넷이 해킹될 경우 데이터 변조가 쉬움.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2094686" y="4884068"/>
            <a:ext cx="3603788" cy="1099106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Arial Black"/>
                <a:ea typeface="한컴 윤체 B"/>
                <a:cs typeface="Calibri"/>
              </a:rPr>
              <a:t>접근성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예하부대는 자신의 상급부대에서 부식이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어떤식으로 유통되고 있는 지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현 상황을 확인하기가 힘듦.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79" name=""/>
          <p:cNvSpPr/>
          <p:nvPr/>
        </p:nvSpPr>
        <p:spPr>
          <a:xfrm rot="5400000">
            <a:off x="5971338" y="2772659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/>
          </a:solidFill>
          <a:ln>
            <a:solidFill>
              <a:srgbClr val="b594e5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0" name=""/>
          <p:cNvSpPr/>
          <p:nvPr/>
        </p:nvSpPr>
        <p:spPr>
          <a:xfrm rot="5400000">
            <a:off x="5971338" y="3979782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>
              <a:alpha val="100000"/>
            </a:srgbClr>
          </a:solidFill>
          <a:ln w="1905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1" name=""/>
          <p:cNvSpPr/>
          <p:nvPr/>
        </p:nvSpPr>
        <p:spPr>
          <a:xfrm rot="5400000">
            <a:off x="5971337" y="5326833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>
              <a:alpha val="100000"/>
            </a:srgbClr>
          </a:solidFill>
          <a:ln w="1905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6438576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클라우드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데이터가 생성되는 즉시 프라이빗 인트라넷에 등록하여 PC 문제로 데이터가 삭제되는 상황을 예방.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6438577" y="3684310"/>
            <a:ext cx="3603788" cy="804519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블록체인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블록체인을 활용하여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변조 불가능한 데이터 유통.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6438578" y="4884068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서비스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블록체인 네트워크를 활용하여 각 식자재에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대한 유통 과정을 확인할 수 있도록 함.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cxnSp>
        <p:nvCxnSpPr>
          <p:cNvPr id="93" name=""/>
          <p:cNvCxnSpPr/>
          <p:nvPr/>
        </p:nvCxnSpPr>
        <p:spPr>
          <a:xfrm>
            <a:off x="4429717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94" name=""/>
          <p:cNvCxnSpPr/>
          <p:nvPr/>
        </p:nvCxnSpPr>
        <p:spPr>
          <a:xfrm>
            <a:off x="6590072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95" name=""/>
          <p:cNvCxnSpPr/>
          <p:nvPr/>
        </p:nvCxnSpPr>
        <p:spPr>
          <a:xfrm>
            <a:off x="8758590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sp>
        <p:nvSpPr>
          <p:cNvPr id="96" name=""/>
          <p:cNvSpPr txBox="1"/>
          <p:nvPr/>
        </p:nvSpPr>
        <p:spPr>
          <a:xfrm>
            <a:off x="2728388" y="1710966"/>
            <a:ext cx="2336384" cy="36583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chemeClr val="accent6"/>
                </a:solidFill>
                <a:latin typeface="한컴 윤체 B"/>
                <a:ea typeface="한컴 윤체 B"/>
              </a:rPr>
              <a:t>문제 상황</a:t>
            </a:r>
            <a:endParaRPr lang="ko-KR" altLang="en-US">
              <a:solidFill>
                <a:schemeClr val="accent6"/>
              </a:solidFill>
              <a:latin typeface="한컴 윤체 B"/>
              <a:ea typeface="한컴 윤체 B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7010987" y="1710966"/>
            <a:ext cx="2419962" cy="3635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9d5cbb"/>
                </a:solidFill>
                <a:latin typeface="한컴 윤체 B"/>
                <a:ea typeface="한컴 윤체 B"/>
              </a:rPr>
              <a:t>해결 방안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9d5cbb"/>
              </a:solidFill>
              <a:latin typeface="한컴 윤체 B"/>
              <a:ea typeface="한컴 윤체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Blo-my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102" name=""/>
          <p:cNvSpPr/>
          <p:nvPr/>
        </p:nvSpPr>
        <p:spPr>
          <a:xfrm>
            <a:off x="1176016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책임 추적성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3" name=""/>
          <p:cNvSpPr/>
          <p:nvPr/>
        </p:nvSpPr>
        <p:spPr>
          <a:xfrm>
            <a:off x="4093046" y="461022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무결성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4" name=""/>
          <p:cNvSpPr/>
          <p:nvPr/>
        </p:nvSpPr>
        <p:spPr>
          <a:xfrm>
            <a:off x="6712422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오픈 소스 프로젝트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176015" y="1304140"/>
            <a:ext cx="6347752" cy="4084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>
                <a:solidFill>
                  <a:schemeClr val="accent1"/>
                </a:solidFill>
              </a:rPr>
              <a:t>국방 데이터 유통 프로젝트</a:t>
            </a:r>
            <a:endParaRPr lang="ko-KR" altLang="en-US" sz="21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884992" y="4896734"/>
            <a:ext cx="6422014" cy="847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프로젝트 설명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프라이빗 블록체인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2076" y="4834222"/>
            <a:ext cx="1006626" cy="1006626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5339" y="4834222"/>
            <a:ext cx="1066190" cy="106619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92368" y="2836986"/>
            <a:ext cx="2057970" cy="2057970"/>
          </a:xfrm>
          <a:prstGeom prst="rect">
            <a:avLst/>
          </a:prstGeom>
        </p:spPr>
      </p:pic>
      <p:sp>
        <p:nvSpPr>
          <p:cNvPr id="101" name=""/>
          <p:cNvSpPr/>
          <p:nvPr/>
        </p:nvSpPr>
        <p:spPr>
          <a:xfrm>
            <a:off x="2680663" y="3713988"/>
            <a:ext cx="873943" cy="873943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6389705" y="3580983"/>
            <a:ext cx="633362" cy="5699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 txBox="1"/>
          <p:nvPr/>
        </p:nvSpPr>
        <p:spPr>
          <a:xfrm>
            <a:off x="1467943" y="5841879"/>
            <a:ext cx="3299383" cy="3665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기밀성</a:t>
            </a:r>
            <a:endParaRPr lang="ko-KR" altLang="en-US" b="1"/>
          </a:p>
        </p:txBody>
      </p:sp>
      <p:sp>
        <p:nvSpPr>
          <p:cNvPr id="105" name=""/>
          <p:cNvSpPr txBox="1"/>
          <p:nvPr/>
        </p:nvSpPr>
        <p:spPr>
          <a:xfrm>
            <a:off x="3762916" y="5919462"/>
            <a:ext cx="3299382" cy="3670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무결성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079848" y="5000005"/>
            <a:ext cx="2386161" cy="3673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프라이빗 블록체인</a:t>
            </a:r>
            <a:endParaRPr lang="ko-KR" altLang="en-US" b="1"/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52464" y="2162704"/>
            <a:ext cx="902141" cy="902141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2398702" y="3061962"/>
            <a:ext cx="3299383" cy="3670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책임 추적성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블록체인 사용 사례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76" y="2056713"/>
            <a:ext cx="3582909" cy="72570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7636" y="2925882"/>
            <a:ext cx="3642674" cy="18972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5980" y="2134082"/>
            <a:ext cx="4781233" cy="258983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4" name=""/>
          <p:cNvSpPr txBox="1"/>
          <p:nvPr/>
        </p:nvSpPr>
        <p:spPr>
          <a:xfrm>
            <a:off x="592121" y="5246311"/>
            <a:ext cx="4963138" cy="3620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▲퍼블릭 블록체인을 활용한 식품 원산지 추적</a:t>
            </a:r>
            <a:endParaRPr lang="ko-KR" altLang="en-US" b="1"/>
          </a:p>
        </p:txBody>
      </p:sp>
      <p:sp>
        <p:nvSpPr>
          <p:cNvPr id="115" name=""/>
          <p:cNvSpPr txBox="1"/>
          <p:nvPr/>
        </p:nvSpPr>
        <p:spPr>
          <a:xfrm>
            <a:off x="6315027" y="5246311"/>
            <a:ext cx="5100611" cy="3620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▲하이퍼레저 패브릭을 활용한 커피 원산지 추적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서비스</a:t>
            </a:r>
            <a:r>
              <a:rPr lang="en-US" altLang="ko-KR" sz="2900">
                <a:latin typeface="한컴 바겐세일 M"/>
                <a:ea typeface="한컴 바겐세일 M"/>
              </a:rPr>
              <a:t> </a:t>
            </a:r>
            <a:r>
              <a:rPr lang="ko-KR" altLang="en-US" sz="2900">
                <a:latin typeface="한컴 바겐세일 M"/>
                <a:ea typeface="한컴 바겐세일 M"/>
              </a:rPr>
              <a:t>계층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6053137" y="1888010"/>
            <a:ext cx="3515414" cy="3634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cxnSp>
        <p:nvCxnSpPr>
          <p:cNvPr id="112" name=""/>
          <p:cNvCxnSpPr/>
          <p:nvPr/>
        </p:nvCxnSpPr>
        <p:spPr>
          <a:xfrm>
            <a:off x="4182665" y="2890542"/>
            <a:ext cx="373660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"/>
          <p:cNvCxnSpPr/>
          <p:nvPr/>
        </p:nvCxnSpPr>
        <p:spPr>
          <a:xfrm>
            <a:off x="4182665" y="2971430"/>
            <a:ext cx="37366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14" name=""/>
          <p:cNvCxnSpPr/>
          <p:nvPr/>
        </p:nvCxnSpPr>
        <p:spPr>
          <a:xfrm>
            <a:off x="4182665" y="3053233"/>
            <a:ext cx="373660" cy="0"/>
          </a:xfrm>
          <a:prstGeom prst="line">
            <a:avLst/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15" name=""/>
          <p:cNvCxnSpPr/>
          <p:nvPr/>
        </p:nvCxnSpPr>
        <p:spPr>
          <a:xfrm>
            <a:off x="4211240" y="3947817"/>
            <a:ext cx="186830" cy="146256"/>
          </a:xfrm>
          <a:prstGeom prst="line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116" name=""/>
          <p:cNvCxnSpPr/>
          <p:nvPr/>
        </p:nvCxnSpPr>
        <p:spPr>
          <a:xfrm flipH="1">
            <a:off x="4369496" y="3947817"/>
            <a:ext cx="186830" cy="146256"/>
          </a:xfrm>
          <a:prstGeom prst="line">
            <a:avLst/>
          </a:prstGeom>
          <a:noFill/>
          <a:ln w="571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sp>
        <p:nvSpPr>
          <p:cNvPr id="117" name=""/>
          <p:cNvSpPr txBox="1"/>
          <p:nvPr/>
        </p:nvSpPr>
        <p:spPr>
          <a:xfrm>
            <a:off x="4708524" y="2789025"/>
            <a:ext cx="6786564" cy="3648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데이터 조회</a:t>
            </a:r>
            <a:r>
              <a:rPr lang="en-US" altLang="ko-KR"/>
              <a:t>,</a:t>
            </a:r>
            <a:r>
              <a:rPr lang="ko-KR" altLang="en-US"/>
              <a:t> 데이터 업데이트</a:t>
            </a:r>
            <a:endParaRPr lang="ko-KR" altLang="en-US"/>
          </a:p>
        </p:txBody>
      </p:sp>
      <p:sp>
        <p:nvSpPr>
          <p:cNvPr id="118" name=""/>
          <p:cNvSpPr txBox="1"/>
          <p:nvPr/>
        </p:nvSpPr>
        <p:spPr>
          <a:xfrm>
            <a:off x="4708523" y="3837191"/>
            <a:ext cx="3239562" cy="3675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데이터 최종 승인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핵심 기능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0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03651" y="1559196"/>
            <a:ext cx="6384698" cy="373960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9" name=""/>
          <p:cNvSpPr txBox="1"/>
          <p:nvPr/>
        </p:nvSpPr>
        <p:spPr>
          <a:xfrm>
            <a:off x="2549805" y="5469750"/>
            <a:ext cx="7610181" cy="3671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https://donggni0712.gitbook.io/blo-my/service_introduction/service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307</ep:Words>
  <ep:PresentationFormat>화면 슬라이드 쇼(4:3)</ep:PresentationFormat>
  <ep:Paragraphs>102</ep:Paragraphs>
  <ep:Slides>20</ep:Slides>
  <ep:Notes>14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2021-09-24T13:24:20.996</dcterms:created>
  <dc:creator>사지방</dc:creator>
  <cp:lastModifiedBy>CKIRUser</cp:lastModifiedBy>
  <dcterms:modified xsi:type="dcterms:W3CDTF">2021-10-05T05:38:53.825</dcterms:modified>
  <cp:revision>128</cp:revision>
  <cp:version>1000.0100.01</cp:version>
</cp:coreProperties>
</file>